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9" r:id="rId2"/>
    <p:sldId id="263" r:id="rId3"/>
    <p:sldId id="268" r:id="rId4"/>
    <p:sldId id="27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6" d="100"/>
          <a:sy n="66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2C15D5-31FA-4046-94D6-8D99D50B34AC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CBC81D-A792-4FC0-85D2-1AB52D1153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4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BC81D-A792-4FC0-85D2-1AB52D1153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6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7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8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9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6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5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1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726C-57CA-4A51-B71C-D181395A0DE3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D9D69-133F-42C0-A2C0-C8A1A0322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microsoft.com/office/2007/relationships/hdphoto" Target="../media/hdphoto7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7251" y="2532210"/>
            <a:ext cx="3124200" cy="76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48251" y="2564868"/>
            <a:ext cx="3124200" cy="76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Duane Stutzman\AppData\Local\Microsoft\Windows\Temporary Internet Files\Content.IE5\05ZJFC0Z\Dog,Dober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9" b="100000" l="0" r="99929">
                        <a14:backgroundMark x1="48271" y1="18003" x2="48271" y2="18003"/>
                        <a14:backgroundMark x1="14961" y1="63758" x2="14961" y2="63758"/>
                        <a14:backgroundMark x1="63656" y1="76101" x2="63656" y2="76101"/>
                        <a14:backgroundMark x1="87862" y1="91038" x2="87862" y2="91038"/>
                        <a14:backgroundMark x1="6704" y1="3695" x2="6704" y2="36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5506" y="1756989"/>
            <a:ext cx="876300" cy="78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uane Stutzman\AppData\Local\Microsoft\Windows\Temporary Internet Files\Content.IE5\MKNYKTMN\dog-silhouette-drawing-0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08" b="95104" l="3125" r="96406">
                        <a14:foregroundMark x1="70000" y1="55104" x2="70000" y2="55104"/>
                        <a14:backgroundMark x1="30625" y1="16667" x2="30625" y2="16667"/>
                        <a14:backgroundMark x1="13177" y1="56354" x2="13177" y2="56354"/>
                        <a14:backgroundMark x1="43646" y1="81563" x2="43646" y2="81563"/>
                        <a14:backgroundMark x1="86979" y1="82552" x2="86979" y2="825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6651" y="188451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uane Stutzman\AppData\Local\Microsoft\Windows\Temporary Internet Files\Content.IE5\4IT6EJ3L\Dog,Newfoundland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625">
                        <a14:foregroundMark x1="47125" y1="39588" x2="47125" y2="395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51" y="1866145"/>
            <a:ext cx="903514" cy="69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uane Stutzman\AppData\Local\Microsoft\Windows\Temporary Internet Files\Content.IE5\C7KYH89F\Dog,_GreatDaned[1].png"/>
          <p:cNvPicPr>
            <a:picLocks noChangeAspect="1" noChangeArrowheads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55940" y1="47984" x2="55940" y2="479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9265" y="1458597"/>
            <a:ext cx="1202620" cy="107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uane Stutzman\AppData\Local\Microsoft\Windows\Temporary Internet Files\Content.IE5\6C25RSFK\Dog_silhouette.svg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500"/>
                    </a14:imgEffect>
                    <a14:imgEffect>
                      <a14:saturation sat="1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76027"/>
            <a:ext cx="647700" cy="64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7251" y="264651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Bernard MT Condensed" panose="02050806060905020404" pitchFamily="18" charset="0"/>
              </a:rPr>
              <a:t>Commercial Dog                Breeders Program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44167" y1="50833" x2="44167" y2="50833"/>
                      </a14:backgroundRemoval>
                    </a14:imgEffect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51" y="2196745"/>
            <a:ext cx="1119325" cy="11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>
            <a:endCxn id="2" idx="0"/>
          </p:cNvCxnSpPr>
          <p:nvPr/>
        </p:nvCxnSpPr>
        <p:spPr>
          <a:xfrm>
            <a:off x="4641112" y="2756407"/>
            <a:ext cx="1" cy="90119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081451" y="2756407"/>
            <a:ext cx="559661" cy="112979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1113" y="2756407"/>
            <a:ext cx="559663" cy="120599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19600" y="2756407"/>
            <a:ext cx="221512" cy="97739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1112" y="2756407"/>
            <a:ext cx="235688" cy="105359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106" y="3657600"/>
            <a:ext cx="1624013" cy="162401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000" b="965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71800" y="1426619"/>
            <a:ext cx="1176349" cy="117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50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1142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Arial Black" panose="020B0A04020102020204" pitchFamily="34" charset="0"/>
              </a:rPr>
              <a:t>Commercial Dog Breeder Program</a:t>
            </a:r>
          </a:p>
          <a:p>
            <a:pPr marL="0" indent="0" algn="ctr">
              <a:buNone/>
            </a:pPr>
            <a:r>
              <a:rPr lang="en-US" dirty="0">
                <a:latin typeface="Arial Black" panose="020B0A04020102020204" pitchFamily="34" charset="0"/>
              </a:rPr>
              <a:t>Numbers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u="sng" dirty="0">
                <a:latin typeface="+mj-lt"/>
              </a:rPr>
              <a:t>Licensed High Volume Dog Breeders</a:t>
            </a:r>
          </a:p>
          <a:p>
            <a:r>
              <a:rPr lang="en-US" dirty="0"/>
              <a:t>2014 / 150	2015 / 184	2016 / 225	2017 / 266	2018 / 290</a:t>
            </a:r>
          </a:p>
          <a:p>
            <a:r>
              <a:rPr lang="en-US" dirty="0"/>
              <a:t>2019/ 409</a:t>
            </a:r>
            <a:r>
              <a:rPr lang="en-US" b="1" dirty="0"/>
              <a:t>	</a:t>
            </a:r>
            <a:r>
              <a:rPr lang="en-US" dirty="0"/>
              <a:t>2020/445		</a:t>
            </a:r>
            <a:r>
              <a:rPr lang="en-US" b="1" dirty="0"/>
              <a:t>2021/499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Licensed Dog Brokers</a:t>
            </a:r>
          </a:p>
          <a:p>
            <a:r>
              <a:rPr lang="en-US" dirty="0"/>
              <a:t>2014 / 185	2015 / 260	2016 / 393	2017 / 500	2018 / 566</a:t>
            </a:r>
          </a:p>
          <a:p>
            <a:r>
              <a:rPr lang="en-US" dirty="0"/>
              <a:t>2019/585	</a:t>
            </a:r>
            <a:r>
              <a:rPr lang="en-US" b="1" dirty="0"/>
              <a:t>	</a:t>
            </a:r>
            <a:r>
              <a:rPr lang="en-US" dirty="0"/>
              <a:t>2020/534		</a:t>
            </a:r>
            <a:r>
              <a:rPr lang="en-US" b="1" dirty="0"/>
              <a:t>2021/565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Registered Dog Rescues</a:t>
            </a:r>
          </a:p>
          <a:p>
            <a:r>
              <a:rPr lang="en-US" dirty="0"/>
              <a:t>2014 / 289	2015 / 343	2016 / 381	2017 / 369	2018 / 380</a:t>
            </a:r>
          </a:p>
          <a:p>
            <a:r>
              <a:rPr lang="en-US" dirty="0"/>
              <a:t>2019/388	</a:t>
            </a:r>
            <a:r>
              <a:rPr lang="en-US" b="1" dirty="0"/>
              <a:t>	</a:t>
            </a:r>
            <a:r>
              <a:rPr lang="en-US" dirty="0"/>
              <a:t>2020/377		</a:t>
            </a:r>
            <a:r>
              <a:rPr lang="en-US" b="1" dirty="0"/>
              <a:t>2021/372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Licensed Pet Stores </a:t>
            </a:r>
          </a:p>
          <a:p>
            <a:r>
              <a:rPr lang="en-US" dirty="0"/>
              <a:t>2018 / 107	2019/462	</a:t>
            </a:r>
            <a:r>
              <a:rPr lang="en-US" b="1" dirty="0"/>
              <a:t>	</a:t>
            </a:r>
            <a:r>
              <a:rPr lang="en-US" dirty="0"/>
              <a:t>2020/51		</a:t>
            </a:r>
            <a:r>
              <a:rPr lang="en-US" b="1" dirty="0"/>
              <a:t>2021/53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6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			    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 Black" panose="020B0A04020102020204" pitchFamily="34" charset="0"/>
              </a:rPr>
              <a:t>Commercial Dog Breeder</a:t>
            </a:r>
          </a:p>
          <a:p>
            <a:pPr marL="0" indent="0" algn="ctr">
              <a:buNone/>
            </a:pPr>
            <a:r>
              <a:rPr lang="en-US" dirty="0">
                <a:latin typeface="Arial Black" panose="020B0A04020102020204" pitchFamily="34" charset="0"/>
              </a:rPr>
              <a:t>Inspections June 16, 2021– September 14, 2021</a:t>
            </a: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HVDB Inspection – Compliant: 136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/>
              <a:t>HVDB Inspection – Non-compliant: 51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HVDB Inspection – Non-compliant (pending re-inspection): 13 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Attempted HVDB Inspection: 80  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Dog Broker Inspection – Compliant: 106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/>
              <a:t>Dog Broker Inspection – Non-compliant: 8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Dog Broker Inspection – Non-compliant (pending re-inspection): 14 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Attempted Dog Broker Inspection: 83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Pet Store Inspection – Compliant: 2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Pet Store Inspection – Non-compliant: 1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/>
              <a:t>Pet Store Inspection – Non-compliant (pending </a:t>
            </a:r>
            <a:r>
              <a:rPr lang="en-US" sz="1600"/>
              <a:t>re-inspection): 0   </a:t>
            </a: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Attempted Pet Store Inspection: 2  </a:t>
            </a:r>
          </a:p>
        </p:txBody>
      </p:sp>
    </p:spTree>
    <p:extLst>
      <p:ext uri="{BB962C8B-B14F-4D97-AF65-F5344CB8AC3E}">
        <p14:creationId xmlns:p14="http://schemas.microsoft.com/office/powerpoint/2010/main" val="177452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F8DA-653F-46F7-A90C-08D3E368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marL="0" indent="0"/>
            <a:r>
              <a:rPr lang="en-US" dirty="0">
                <a:latin typeface="Arial Black" panose="020B0A04020102020204" pitchFamily="34" charset="0"/>
              </a:rPr>
              <a:t>Commercial Dog Breeder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Legal Case Referrals</a:t>
            </a:r>
            <a:r>
              <a:rPr lang="en-US" sz="3600" dirty="0">
                <a:latin typeface="Arial Black" panose="020B0A04020102020204" pitchFamily="34" charset="0"/>
              </a:rPr>
              <a:t/>
            </a:r>
            <a:br>
              <a:rPr lang="en-US" sz="3600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EFE9-C8F4-4C11-BBAD-163DC329C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2021: 6</a:t>
            </a:r>
          </a:p>
        </p:txBody>
      </p:sp>
    </p:spTree>
    <p:extLst>
      <p:ext uri="{BB962C8B-B14F-4D97-AF65-F5344CB8AC3E}">
        <p14:creationId xmlns:p14="http://schemas.microsoft.com/office/powerpoint/2010/main" val="98535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125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Bernard MT Condensed</vt:lpstr>
      <vt:lpstr>Calibri</vt:lpstr>
      <vt:lpstr>Office Theme</vt:lpstr>
      <vt:lpstr>PowerPoint Presentation</vt:lpstr>
      <vt:lpstr>                                  </vt:lpstr>
      <vt:lpstr>                                   </vt:lpstr>
      <vt:lpstr>Commercial Dog Breeder Legal Case Referrals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Stutzman, Duane</dc:creator>
  <cp:lastModifiedBy>Kellie DiFrischia</cp:lastModifiedBy>
  <cp:revision>203</cp:revision>
  <cp:lastPrinted>2019-07-16T13:28:39Z</cp:lastPrinted>
  <dcterms:created xsi:type="dcterms:W3CDTF">2015-10-21T18:34:44Z</dcterms:created>
  <dcterms:modified xsi:type="dcterms:W3CDTF">2021-09-28T21:07:55Z</dcterms:modified>
</cp:coreProperties>
</file>